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7"/>
  </p:notesMasterIdLst>
  <p:sldIdLst>
    <p:sldId id="256" r:id="rId2"/>
    <p:sldId id="271" r:id="rId3"/>
    <p:sldId id="286" r:id="rId4"/>
    <p:sldId id="288" r:id="rId5"/>
    <p:sldId id="272" r:id="rId6"/>
    <p:sldId id="287" r:id="rId7"/>
    <p:sldId id="275" r:id="rId8"/>
    <p:sldId id="276" r:id="rId9"/>
    <p:sldId id="277" r:id="rId10"/>
    <p:sldId id="279" r:id="rId11"/>
    <p:sldId id="290" r:id="rId12"/>
    <p:sldId id="291" r:id="rId13"/>
    <p:sldId id="289" r:id="rId14"/>
    <p:sldId id="284" r:id="rId15"/>
    <p:sldId id="285" r:id="rId16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C7C"/>
    <a:srgbClr val="FFE3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2" autoAdjust="0"/>
    <p:restoredTop sz="99364" autoAdjust="0"/>
  </p:normalViewPr>
  <p:slideViewPr>
    <p:cSldViewPr snapToGrid="0" snapToObjects="1">
      <p:cViewPr>
        <p:scale>
          <a:sx n="150" d="100"/>
          <a:sy n="150" d="100"/>
        </p:scale>
        <p:origin x="-1696" y="-12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127146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MGF = Metalized</a:t>
            </a:r>
            <a:r>
              <a:rPr lang="en-US" baseline="0" dirty="0" smtClean="0"/>
              <a:t> Glass Fiber with Kevlar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BN = Ballistic Nylon with Kevlar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MGF = Metalized</a:t>
            </a:r>
            <a:r>
              <a:rPr lang="en-US" baseline="0" dirty="0" smtClean="0"/>
              <a:t> Glass Fiber with Kevlar</a:t>
            </a:r>
          </a:p>
          <a:p>
            <a:pPr>
              <a:spcBef>
                <a:spcPts val="0"/>
              </a:spcBef>
              <a:buNone/>
            </a:pPr>
            <a:r>
              <a:rPr lang="en-US" baseline="0" dirty="0" smtClean="0"/>
              <a:t>BN = Ballistic Nylon with Kevlar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Coral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pic>
        <p:nvPicPr>
          <p:cNvPr id="18" name="Shape 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705" y="2070761"/>
            <a:ext cx="765599" cy="765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Periwinkl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Shape 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5815"/>
            <a:ext cx="765899" cy="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Perwink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37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3"/>
              </a:buClr>
              <a:buSzPct val="100000"/>
              <a:buFont typeface="Open Sans"/>
              <a:buNone/>
              <a:defRPr sz="3000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Perwink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Shape 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rgbClr val="6A83F9"/>
              </a:buClr>
              <a:buSzPct val="100000"/>
              <a:buFont typeface="Open Sans"/>
              <a:buNone/>
              <a:defRPr sz="2200">
                <a:solidFill>
                  <a:srgbClr val="6A83F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Orange Peel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5815"/>
            <a:ext cx="765899" cy="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Orange Peel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chemeClr val="accent4"/>
              </a:buClr>
              <a:buSzPct val="100000"/>
              <a:buFont typeface="Open Sans"/>
              <a:buNone/>
              <a:defRPr sz="2200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Raspberr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5815"/>
            <a:ext cx="765899" cy="76589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ider-Raspberr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Shape 7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38100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Raspberr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Shape 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5"/>
              </a:buClr>
              <a:buSzPct val="100000"/>
              <a:buFont typeface="Open Sans"/>
              <a:buNone/>
              <a:defRPr sz="300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Raspberr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rgbClr val="FF008B"/>
              </a:buClr>
              <a:buSzPct val="100000"/>
              <a:buFont typeface="Open Sans"/>
              <a:buNone/>
              <a:defRPr sz="2200">
                <a:solidFill>
                  <a:srgbClr val="FF008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ider-Coral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60" y="-374255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Coral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Shap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24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2"/>
              </a:buClr>
              <a:buSzPct val="100000"/>
              <a:buFont typeface="Open Sans"/>
              <a:buNone/>
              <a:defRPr sz="30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Cora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/>
          <p:nvPr/>
        </p:nvSpPr>
        <p:spPr>
          <a:xfrm>
            <a:off x="441325" y="226900"/>
            <a:ext cx="7320000" cy="621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4F4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" name="Shape 28"/>
          <p:cNvSpPr txBox="1"/>
          <p:nvPr/>
        </p:nvSpPr>
        <p:spPr>
          <a:xfrm>
            <a:off x="441325" y="946875"/>
            <a:ext cx="7320000" cy="37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300">
              <a:solidFill>
                <a:srgbClr val="99999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" name="Shape 29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rgbClr val="FF4F4F"/>
              </a:buClr>
              <a:buSzPct val="100000"/>
              <a:buFont typeface="Open Sans"/>
              <a:buNone/>
              <a:defRPr sz="2200">
                <a:solidFill>
                  <a:srgbClr val="FF4F4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-Turquois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4428" y="2076053"/>
            <a:ext cx="765599" cy="765599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>
            <a:spLocks noGrp="1"/>
          </p:cNvSpPr>
          <p:nvPr>
            <p:ph type="ctrTitle"/>
          </p:nvPr>
        </p:nvSpPr>
        <p:spPr>
          <a:xfrm>
            <a:off x="1524000" y="2280150"/>
            <a:ext cx="6611999" cy="346799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der-Turquois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Shape 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45" y="-375962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Shape 37"/>
          <p:cNvSpPr txBox="1"/>
          <p:nvPr/>
        </p:nvSpPr>
        <p:spPr>
          <a:xfrm>
            <a:off x="-105833" y="-539750"/>
            <a:ext cx="115499" cy="3078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-sectional Divider-Turquois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hape 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accent1"/>
              </a:buClr>
              <a:buSzPct val="100000"/>
              <a:buFont typeface="Open Sans"/>
              <a:buNone/>
              <a:defRPr sz="30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-Turquois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Shape 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marL="0" marR="0" indent="0" algn="l" rtl="0">
              <a:spcBef>
                <a:spcPts val="0"/>
              </a:spcBef>
              <a:buClr>
                <a:schemeClr val="accent1"/>
              </a:buClr>
              <a:buSzPct val="100000"/>
              <a:buFont typeface="Open Sans"/>
              <a:buNone/>
              <a:defRPr sz="220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41325" y="959316"/>
            <a:ext cx="7744799" cy="28992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buNone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Font typeface="Open Sans"/>
              <a:defRPr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al Divider-Perwinkl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374255"/>
            <a:ext cx="91413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>
            <a:spLocks noGrp="1"/>
          </p:cNvSpPr>
          <p:nvPr>
            <p:ph type="ctrTitle"/>
          </p:nvPr>
        </p:nvSpPr>
        <p:spPr>
          <a:xfrm>
            <a:off x="1370541" y="1820005"/>
            <a:ext cx="6424200" cy="579600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ctr" anchorCtr="0"/>
          <a:lstStyle>
            <a:lvl1pPr marL="0" marR="0" indent="0" algn="ctr" rtl="0">
              <a:spcBef>
                <a:spcPts val="0"/>
              </a:spcBef>
              <a:buClr>
                <a:schemeClr val="lt1"/>
              </a:buClr>
              <a:buSzPct val="100000"/>
              <a:buFont typeface="Open Sans"/>
              <a:buNone/>
              <a:defRPr sz="30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indent="0" algn="l" rtl="0">
              <a:spcBef>
                <a:spcPts val="0"/>
              </a:spcBef>
              <a:buSzPct val="100000"/>
              <a:defRPr sz="900"/>
            </a:lvl2pPr>
            <a:lvl3pPr marL="0" marR="0" indent="0" algn="l" rtl="0">
              <a:spcBef>
                <a:spcPts val="0"/>
              </a:spcBef>
              <a:buSzPct val="100000"/>
              <a:defRPr sz="900"/>
            </a:lvl3pPr>
            <a:lvl4pPr marL="0" marR="0" indent="0" algn="l" rtl="0">
              <a:spcBef>
                <a:spcPts val="0"/>
              </a:spcBef>
              <a:buSzPct val="100000"/>
              <a:defRPr sz="900"/>
            </a:lvl4pPr>
            <a:lvl5pPr marL="0" marR="0" indent="0" algn="l" rtl="0">
              <a:spcBef>
                <a:spcPts val="0"/>
              </a:spcBef>
              <a:buSzPct val="100000"/>
              <a:defRPr sz="900"/>
            </a:lvl5pPr>
            <a:lvl6pPr marL="0" marR="0" indent="0" algn="l" rtl="0">
              <a:spcBef>
                <a:spcPts val="0"/>
              </a:spcBef>
              <a:buSzPct val="100000"/>
              <a:defRPr sz="900"/>
            </a:lvl6pPr>
            <a:lvl7pPr marL="0" marR="0" indent="0" algn="l" rtl="0">
              <a:spcBef>
                <a:spcPts val="0"/>
              </a:spcBef>
              <a:buSzPct val="100000"/>
              <a:defRPr sz="900"/>
            </a:lvl7pPr>
            <a:lvl8pPr marL="0" marR="0" indent="0" algn="l" rtl="0">
              <a:spcBef>
                <a:spcPts val="0"/>
              </a:spcBef>
              <a:buSzPct val="100000"/>
              <a:defRPr sz="900"/>
            </a:lvl8pPr>
            <a:lvl9pPr marL="0" marR="0" indent="0" algn="l" rtl="0">
              <a:spcBef>
                <a:spcPts val="0"/>
              </a:spcBef>
              <a:buSzPct val="100000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2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0" y="4761156"/>
            <a:ext cx="9144000" cy="38219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0" i="0" u="none" strike="noStrike" cap="none" baseline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Shape 6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21840" y="4759949"/>
            <a:ext cx="335400" cy="4187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"/>
          <p:cNvSpPr txBox="1"/>
          <p:nvPr/>
        </p:nvSpPr>
        <p:spPr>
          <a:xfrm>
            <a:off x="5312832" y="5048250"/>
            <a:ext cx="115499" cy="3078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Shape 8"/>
          <p:cNvSpPr txBox="1"/>
          <p:nvPr/>
        </p:nvSpPr>
        <p:spPr>
          <a:xfrm>
            <a:off x="8588375" y="4807148"/>
            <a:ext cx="349200" cy="2739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ctr" anchorCtr="0">
            <a:noAutofit/>
          </a:bodyPr>
          <a:lstStyle/>
          <a:p>
            <a:pPr marL="3048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Arial"/>
              <a:buNone/>
            </a:pPr>
            <a:r>
              <a:rPr lang="en" sz="900"/>
              <a:t> </a:t>
            </a:r>
          </a:p>
        </p:txBody>
      </p:sp>
      <p:sp>
        <p:nvSpPr>
          <p:cNvPr id="9" name="Shape 9"/>
          <p:cNvSpPr txBox="1"/>
          <p:nvPr/>
        </p:nvSpPr>
        <p:spPr>
          <a:xfrm>
            <a:off x="7093174" y="4807148"/>
            <a:ext cx="1844399" cy="273900"/>
          </a:xfrm>
          <a:prstGeom prst="rect">
            <a:avLst/>
          </a:prstGeom>
          <a:noFill/>
          <a:ln>
            <a:noFill/>
          </a:ln>
        </p:spPr>
        <p:txBody>
          <a:bodyPr lIns="57150" tIns="28575" rIns="57150" bIns="28575" anchor="ctr" anchorCtr="0">
            <a:noAutofit/>
          </a:bodyPr>
          <a:lstStyle/>
          <a:p>
            <a:pPr marL="3048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Arial"/>
              <a:buNone/>
            </a:pPr>
            <a:r>
              <a:rPr lang="en-US" sz="6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Bounce Product Overview</a:t>
            </a:r>
          </a:p>
          <a:p>
            <a:pPr marL="3048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Arial"/>
              <a:buNone/>
            </a:pPr>
            <a:r>
              <a:rPr lang="en-US" sz="6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V2.0 (Jun-17-2015</a:t>
            </a:r>
            <a:r>
              <a:rPr lang="en-US" sz="6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lang="en" sz="6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441325" y="4806950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lIns="81625" tIns="40825" rIns="81625" bIns="408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3C3C3"/>
              </a:buClr>
              <a:buSzPct val="25000"/>
              <a:buFont typeface="Arial"/>
              <a:buNone/>
            </a:pPr>
            <a:r>
              <a:rPr lang="en" sz="6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MOTOROLA CONFIDENTIAL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ctrTitle"/>
          </p:nvPr>
        </p:nvSpPr>
        <p:spPr>
          <a:xfrm>
            <a:off x="1524000" y="2099734"/>
            <a:ext cx="6611999" cy="643466"/>
          </a:xfrm>
          <a:prstGeom prst="rect">
            <a:avLst/>
          </a:prstGeom>
        </p:spPr>
        <p:txBody>
          <a:bodyPr lIns="57150" tIns="57150" rIns="57150" bIns="5715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Bounce Product Overview</a:t>
            </a:r>
            <a:br>
              <a:rPr lang="en-US" dirty="0" smtClean="0"/>
            </a:br>
            <a:r>
              <a:rPr lang="en-US" dirty="0" smtClean="0"/>
              <a:t>Version: </a:t>
            </a:r>
            <a:r>
              <a:rPr lang="en-US" dirty="0" smtClean="0"/>
              <a:t>2.0</a:t>
            </a:r>
            <a:endParaRPr lang="en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r>
              <a:rPr lang="en-US" dirty="0"/>
              <a:t>Specifications (Bounce vs. Quantum – </a:t>
            </a:r>
            <a:r>
              <a:rPr lang="en-US" dirty="0" smtClean="0"/>
              <a:t>Common (cont’d)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740823"/>
              </p:ext>
            </p:extLst>
          </p:nvPr>
        </p:nvGraphicFramePr>
        <p:xfrm>
          <a:off x="356616" y="621792"/>
          <a:ext cx="8382000" cy="4133776"/>
        </p:xfrm>
        <a:graphic>
          <a:graphicData uri="http://schemas.openxmlformats.org/drawingml/2006/table">
            <a:tbl>
              <a:tblPr/>
              <a:tblGrid>
                <a:gridCol w="1879600"/>
                <a:gridCol w="3251200"/>
                <a:gridCol w="3251200"/>
              </a:tblGrid>
              <a:tr h="274484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Bounce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Quantum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Accelerometer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Ambient Light Sensor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4" marB="4572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Gyroscope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7" marB="45727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Hall Effect Sensor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7" marB="45727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HDMI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46" marB="457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No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46" marB="457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IR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46" marB="457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Yes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46" marB="457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Magnetometer</a:t>
                      </a:r>
                    </a:p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(e-Compass)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4" marB="4572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NFC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46" marB="457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Yes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46" marB="4574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Proximity Sensor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50" marB="4575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4" marB="4572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Sensor Hub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Yes</a:t>
                      </a:r>
                    </a:p>
                  </a:txBody>
                  <a:tcPr marT="45734" marB="4573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Audio</a:t>
                      </a:r>
                    </a:p>
                  </a:txBody>
                  <a:tcPr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AAC, AAC+, AAC+ Enhanced, AMR NB, AMR WB, MIDI, MP3, RA (v9, v10), WAV, WMA (v9, v10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), XMF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Video</a:t>
                      </a:r>
                    </a:p>
                  </a:txBody>
                  <a:tcPr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Capture/Playback/Streaming, HD Video, Video Streaming, DivX, H.263, H.264, MPEG4,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RV v9, WMV (v9, v10)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4715707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r>
              <a:rPr lang="en-US" dirty="0" smtClean="0"/>
              <a:t>Specifications </a:t>
            </a:r>
            <a:r>
              <a:rPr lang="en-US" dirty="0"/>
              <a:t>(Bounce vs. </a:t>
            </a:r>
            <a:r>
              <a:rPr lang="en-US" dirty="0" smtClean="0"/>
              <a:t>Lynx – Differences)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193629"/>
              </p:ext>
            </p:extLst>
          </p:nvPr>
        </p:nvGraphicFramePr>
        <p:xfrm>
          <a:off x="357188" y="621792"/>
          <a:ext cx="8382000" cy="3858724"/>
        </p:xfrm>
        <a:graphic>
          <a:graphicData uri="http://schemas.openxmlformats.org/drawingml/2006/table">
            <a:tbl>
              <a:tblPr/>
              <a:tblGrid>
                <a:gridCol w="1879600"/>
                <a:gridCol w="3251200"/>
                <a:gridCol w="3251200"/>
              </a:tblGrid>
              <a:tr h="274324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Bounce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Lynx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  <a:tr h="153281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Processor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44"/>
                        </a:spcBef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2.0GHz</a:t>
                      </a:r>
                      <a:r>
                        <a:rPr lang="en-US" sz="1200" baseline="0" dirty="0" smtClean="0">
                          <a:solidFill>
                            <a:schemeClr val="accent6"/>
                          </a:solidFill>
                        </a:rPr>
                        <a:t> Octa-Core MSM8994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44"/>
                        </a:spcBef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1.7GHz</a:t>
                      </a:r>
                      <a:r>
                        <a:rPr lang="en-US" sz="1200" baseline="0" dirty="0" smtClean="0">
                          <a:solidFill>
                            <a:schemeClr val="accent6"/>
                          </a:solidFill>
                        </a:rPr>
                        <a:t> Quad-Core MSM8939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79041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RF Bands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VZW Variant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B2/3/4/5/7/13/20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CDMA 800/1900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850/900/1900/2100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ROW Variant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B1/2/3/4/5/7/8/12/13/17/20/25/28/29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TD-LTE B40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850/900/1700/1900/2100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VZW &amp; ROW Variants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GSM 850/900/1800/1900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Droid Variant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B2/3/4/5/7/13/20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CDMA 800/1900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850/900/1800/1900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Variant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B1/2/3/4/5/7/8/11/12/17/19/20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/25/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28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/38/40/41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TD-LTE B38/40/41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850/900/1800/1900/2100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Droid &amp; UMTS Variants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GSM 850/900/1800/1900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Battery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3760mAh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3630mAh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Display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5.43” POLED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qHD 1440x2560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5.5” TFT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LCD Full HD 1080x1920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Dimensions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44"/>
                        </a:spcBef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78.0mm</a:t>
                      </a:r>
                      <a:r>
                        <a:rPr lang="en-US" sz="1200" baseline="0" dirty="0" smtClean="0">
                          <a:solidFill>
                            <a:schemeClr val="accent6"/>
                          </a:solidFill>
                        </a:rPr>
                        <a:t> (x) 149.4mm (y) 7.5mm (z)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44"/>
                        </a:spcBef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75.0mm</a:t>
                      </a:r>
                      <a:r>
                        <a:rPr lang="en-US" sz="1200" baseline="0" dirty="0" smtClean="0">
                          <a:solidFill>
                            <a:schemeClr val="accent6"/>
                          </a:solidFill>
                        </a:rPr>
                        <a:t> (x) 148.0mm (y) 8.9-10.9mm (z)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Weight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160.00g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169.00g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246621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Specifications (Bounce vs. Lynx – Differences (cont’d))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915753"/>
              </p:ext>
            </p:extLst>
          </p:nvPr>
        </p:nvGraphicFramePr>
        <p:xfrm>
          <a:off x="357188" y="621792"/>
          <a:ext cx="8382000" cy="2121576"/>
        </p:xfrm>
        <a:graphic>
          <a:graphicData uri="http://schemas.openxmlformats.org/drawingml/2006/table">
            <a:tbl>
              <a:tblPr/>
              <a:tblGrid>
                <a:gridCol w="1879600"/>
                <a:gridCol w="3251200"/>
                <a:gridCol w="3251200"/>
              </a:tblGrid>
              <a:tr h="274364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Bounce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Lynx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Camera (Front)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5MP Wide Angle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5MP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Camera (Front Flash)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RAM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3GB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2GB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Removable Back Cover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No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Yes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Turbo Charging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25W</a:t>
                      </a:r>
                    </a:p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MotoSans-Regular" charset="0"/>
                          <a:cs typeface="MotoSans-Regular" charset="0"/>
                        </a:rPr>
                        <a:t>15 mins of charging upto 13 hrs battery life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15W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15 mins of charging upto 8 hrs battery life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WiFi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 a/b/c/g/n/ac/MIMO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 a/b/g/n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008336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910087" y="922262"/>
            <a:ext cx="7846075" cy="3850430"/>
            <a:chOff x="308012" y="598506"/>
            <a:chExt cx="8717861" cy="4278255"/>
          </a:xfrm>
        </p:grpSpPr>
        <p:pic>
          <p:nvPicPr>
            <p:cNvPr id="29" name="Shape 258"/>
            <p:cNvPicPr preferRelativeResize="0"/>
            <p:nvPr/>
          </p:nvPicPr>
          <p:blipFill rotWithShape="1">
            <a:blip r:embed="rId3">
              <a:alphaModFix/>
            </a:blip>
            <a:srcRect l="31855" t="48025" r="28708" b="39210"/>
            <a:stretch/>
          </p:blipFill>
          <p:spPr>
            <a:xfrm>
              <a:off x="6672458" y="2452859"/>
              <a:ext cx="2353415" cy="5201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Shape 259"/>
            <p:cNvPicPr preferRelativeResize="0"/>
            <p:nvPr/>
          </p:nvPicPr>
          <p:blipFill rotWithShape="1">
            <a:blip r:embed="rId4">
              <a:alphaModFix/>
            </a:blip>
            <a:srcRect l="31634" t="46738" r="28929" b="36916"/>
            <a:stretch/>
          </p:blipFill>
          <p:spPr>
            <a:xfrm>
              <a:off x="6669496" y="3045653"/>
              <a:ext cx="2353415" cy="666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Shape 260"/>
            <p:cNvPicPr preferRelativeResize="0"/>
            <p:nvPr/>
          </p:nvPicPr>
          <p:blipFill rotWithShape="1">
            <a:blip r:embed="rId5">
              <a:alphaModFix/>
            </a:blip>
            <a:srcRect l="46363" r="42675"/>
            <a:stretch/>
          </p:blipFill>
          <p:spPr>
            <a:xfrm>
              <a:off x="3520728" y="622100"/>
              <a:ext cx="681902" cy="42479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Shape 261"/>
            <p:cNvPicPr preferRelativeResize="0"/>
            <p:nvPr/>
          </p:nvPicPr>
          <p:blipFill rotWithShape="1">
            <a:blip r:embed="rId6">
              <a:alphaModFix/>
            </a:blip>
            <a:srcRect l="43210" r="43479"/>
            <a:stretch/>
          </p:blipFill>
          <p:spPr>
            <a:xfrm>
              <a:off x="308012" y="622100"/>
              <a:ext cx="828019" cy="42479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Shape 262"/>
            <p:cNvPicPr preferRelativeResize="0"/>
            <p:nvPr/>
          </p:nvPicPr>
          <p:blipFill rotWithShape="1">
            <a:blip r:embed="rId7">
              <a:alphaModFix/>
            </a:blip>
            <a:srcRect l="31931" r="31145"/>
            <a:stretch/>
          </p:blipFill>
          <p:spPr>
            <a:xfrm>
              <a:off x="4395970" y="598506"/>
              <a:ext cx="2313427" cy="4278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Shape 263"/>
            <p:cNvPicPr preferRelativeResize="0"/>
            <p:nvPr/>
          </p:nvPicPr>
          <p:blipFill rotWithShape="1">
            <a:blip r:embed="rId8">
              <a:alphaModFix/>
            </a:blip>
            <a:srcRect l="31422" r="30536"/>
            <a:stretch/>
          </p:blipFill>
          <p:spPr>
            <a:xfrm>
              <a:off x="1051520" y="615108"/>
              <a:ext cx="2370552" cy="425493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Device Overview</a:t>
            </a:r>
            <a:endParaRPr lang="en" dirty="0"/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6858507" y="4294839"/>
            <a:ext cx="153189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>
                <a:latin typeface="MotoSans-Regular" charset="0"/>
                <a:cs typeface="MotoSans-Regular" charset="0"/>
              </a:rPr>
              <a:t>uUSB Connector</a:t>
            </a:r>
          </a:p>
        </p:txBody>
      </p:sp>
      <p:cxnSp>
        <p:nvCxnSpPr>
          <p:cNvPr id="11" name="Straight Arrow Connector 25"/>
          <p:cNvCxnSpPr>
            <a:cxnSpLocks noChangeShapeType="1"/>
          </p:cNvCxnSpPr>
          <p:nvPr/>
        </p:nvCxnSpPr>
        <p:spPr bwMode="auto">
          <a:xfrm flipV="1">
            <a:off x="7213600" y="3632201"/>
            <a:ext cx="558800" cy="577971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790929" y="203957"/>
            <a:ext cx="14913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>
                <a:latin typeface="MotoSans-Regular" charset="0"/>
                <a:cs typeface="MotoSans-Regular" charset="0"/>
              </a:rPr>
              <a:t>Power/</a:t>
            </a:r>
            <a:r>
              <a:rPr lang="en-US" sz="1400" dirty="0" smtClean="0">
                <a:latin typeface="MotoSans-Regular" charset="0"/>
                <a:cs typeface="MotoSans-Regular" charset="0"/>
              </a:rPr>
              <a:t>Lock Key</a:t>
            </a:r>
            <a:endParaRPr lang="en-US" sz="1400" dirty="0">
              <a:latin typeface="MotoSans-Regular" charset="0"/>
              <a:cs typeface="MotoSans-Regular" charset="0"/>
            </a:endParaRPr>
          </a:p>
        </p:txBody>
      </p:sp>
      <p:cxnSp>
        <p:nvCxnSpPr>
          <p:cNvPr id="13" name="Straight Arrow Connector 10"/>
          <p:cNvCxnSpPr>
            <a:cxnSpLocks noChangeShapeType="1"/>
            <a:stCxn id="12" idx="2"/>
          </p:cNvCxnSpPr>
          <p:nvPr/>
        </p:nvCxnSpPr>
        <p:spPr bwMode="auto">
          <a:xfrm>
            <a:off x="3536617" y="511734"/>
            <a:ext cx="478632" cy="133703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415243" y="203957"/>
            <a:ext cx="12557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latin typeface="MotoSans-Regular" charset="0"/>
                <a:cs typeface="MotoSans-Regular" charset="0"/>
              </a:rPr>
              <a:t>Volume Keys</a:t>
            </a:r>
            <a:endParaRPr lang="en-US" sz="1400" dirty="0">
              <a:latin typeface="MotoSans-Regular" charset="0"/>
              <a:cs typeface="MotoSans-Regular" charset="0"/>
            </a:endParaRPr>
          </a:p>
        </p:txBody>
      </p:sp>
      <p:cxnSp>
        <p:nvCxnSpPr>
          <p:cNvPr id="15" name="Straight Arrow Connector 12"/>
          <p:cNvCxnSpPr>
            <a:cxnSpLocks noChangeShapeType="1"/>
          </p:cNvCxnSpPr>
          <p:nvPr/>
        </p:nvCxnSpPr>
        <p:spPr bwMode="auto">
          <a:xfrm flipH="1">
            <a:off x="4019850" y="511734"/>
            <a:ext cx="569399" cy="198684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6021054" y="222635"/>
            <a:ext cx="1401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latin typeface="MotoSans-Regular" charset="0"/>
                <a:cs typeface="MotoSans-Regular" charset="0"/>
              </a:rPr>
              <a:t>21MP </a:t>
            </a:r>
            <a:r>
              <a:rPr lang="en-US" sz="1400" dirty="0">
                <a:latin typeface="MotoSans-Regular" charset="0"/>
                <a:cs typeface="MotoSans-Regular" charset="0"/>
              </a:rPr>
              <a:t>Camera</a:t>
            </a:r>
          </a:p>
        </p:txBody>
      </p:sp>
      <p:cxnSp>
        <p:nvCxnSpPr>
          <p:cNvPr id="17" name="Straight Arrow Connector 15"/>
          <p:cNvCxnSpPr>
            <a:cxnSpLocks noChangeShapeType="1"/>
          </p:cNvCxnSpPr>
          <p:nvPr/>
        </p:nvCxnSpPr>
        <p:spPr bwMode="auto">
          <a:xfrm flipH="1">
            <a:off x="5757333" y="530412"/>
            <a:ext cx="795867" cy="104438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7772400" y="1402489"/>
            <a:ext cx="13148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latin typeface="MotoSans-Regular" charset="0"/>
                <a:cs typeface="MotoSans-Regular" charset="0"/>
              </a:rPr>
              <a:t>3.5mm</a:t>
            </a:r>
          </a:p>
          <a:p>
            <a:r>
              <a:rPr lang="en-US" sz="1400" dirty="0" smtClean="0">
                <a:latin typeface="MotoSans-Regular" charset="0"/>
                <a:cs typeface="MotoSans-Regular" charset="0"/>
              </a:rPr>
              <a:t>Headset </a:t>
            </a:r>
            <a:r>
              <a:rPr lang="en-US" sz="1400" dirty="0">
                <a:latin typeface="MotoSans-Regular" charset="0"/>
                <a:cs typeface="MotoSans-Regular" charset="0"/>
              </a:rPr>
              <a:t>Jack</a:t>
            </a:r>
          </a:p>
        </p:txBody>
      </p:sp>
      <p:cxnSp>
        <p:nvCxnSpPr>
          <p:cNvPr id="21" name="Straight Arrow Connector 32"/>
          <p:cNvCxnSpPr>
            <a:cxnSpLocks noChangeShapeType="1"/>
            <a:endCxn id="29" idx="0"/>
          </p:cNvCxnSpPr>
          <p:nvPr/>
        </p:nvCxnSpPr>
        <p:spPr bwMode="auto">
          <a:xfrm flipH="1">
            <a:off x="7697125" y="1947333"/>
            <a:ext cx="955808" cy="643847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51"/>
          <p:cNvSpPr txBox="1">
            <a:spLocks noChangeArrowheads="1"/>
          </p:cNvSpPr>
          <p:nvPr/>
        </p:nvSpPr>
        <p:spPr bwMode="auto">
          <a:xfrm>
            <a:off x="91433" y="1562208"/>
            <a:ext cx="931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latin typeface="MotoSans-Regular" charset="0"/>
                <a:cs typeface="MotoSans-Regular" charset="0"/>
              </a:rPr>
              <a:t>5MP</a:t>
            </a:r>
          </a:p>
          <a:p>
            <a:r>
              <a:rPr lang="en-US" sz="1400" dirty="0" smtClean="0">
                <a:latin typeface="MotoSans-Regular" charset="0"/>
                <a:cs typeface="MotoSans-Regular" charset="0"/>
              </a:rPr>
              <a:t>Camera</a:t>
            </a:r>
            <a:endParaRPr lang="en-US" sz="1400" dirty="0">
              <a:latin typeface="MotoSans-Regular" charset="0"/>
              <a:cs typeface="MotoSans-Regular" charset="0"/>
            </a:endParaRPr>
          </a:p>
        </p:txBody>
      </p:sp>
      <p:cxnSp>
        <p:nvCxnSpPr>
          <p:cNvPr id="23" name="Straight Arrow Connector 53"/>
          <p:cNvCxnSpPr>
            <a:cxnSpLocks noChangeShapeType="1"/>
          </p:cNvCxnSpPr>
          <p:nvPr/>
        </p:nvCxnSpPr>
        <p:spPr bwMode="auto">
          <a:xfrm flipV="1">
            <a:off x="804333" y="1253239"/>
            <a:ext cx="1321859" cy="43162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129613" y="654141"/>
            <a:ext cx="8932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>
                <a:latin typeface="MotoSans-Regular" charset="0"/>
                <a:cs typeface="MotoSans-Regular" charset="0"/>
              </a:rPr>
              <a:t>Earpiece</a:t>
            </a:r>
          </a:p>
        </p:txBody>
      </p:sp>
      <p:cxnSp>
        <p:nvCxnSpPr>
          <p:cNvPr id="25" name="Straight Arrow Connector 6"/>
          <p:cNvCxnSpPr>
            <a:cxnSpLocks noChangeShapeType="1"/>
          </p:cNvCxnSpPr>
          <p:nvPr/>
        </p:nvCxnSpPr>
        <p:spPr bwMode="auto">
          <a:xfrm>
            <a:off x="1371600" y="860448"/>
            <a:ext cx="1253067" cy="263163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Straight Arrow Connector 32"/>
          <p:cNvCxnSpPr>
            <a:cxnSpLocks noChangeShapeType="1"/>
          </p:cNvCxnSpPr>
          <p:nvPr/>
        </p:nvCxnSpPr>
        <p:spPr bwMode="auto">
          <a:xfrm>
            <a:off x="7078133" y="1514849"/>
            <a:ext cx="216363" cy="1094172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TextBox 31"/>
          <p:cNvSpPr txBox="1">
            <a:spLocks noChangeArrowheads="1"/>
          </p:cNvSpPr>
          <p:nvPr/>
        </p:nvSpPr>
        <p:spPr bwMode="auto">
          <a:xfrm>
            <a:off x="6686825" y="991629"/>
            <a:ext cx="1085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latin typeface="MotoSans-Regular" charset="0"/>
                <a:cs typeface="MotoSans-Regular" charset="0"/>
              </a:rPr>
              <a:t>Card Tray Door</a:t>
            </a:r>
            <a:endParaRPr lang="en-US" sz="1400" dirty="0">
              <a:latin typeface="MotoSans-Regular" charset="0"/>
              <a:cs typeface="MotoSans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993343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IMEI &amp; Regulatory Info</a:t>
            </a:r>
            <a:endParaRPr lang="en" dirty="0"/>
          </a:p>
        </p:txBody>
      </p:sp>
      <p:cxnSp>
        <p:nvCxnSpPr>
          <p:cNvPr id="3" name="Straight Arrow Connector 22"/>
          <p:cNvCxnSpPr>
            <a:cxnSpLocks noChangeShapeType="1"/>
          </p:cNvCxnSpPr>
          <p:nvPr/>
        </p:nvCxnSpPr>
        <p:spPr bwMode="auto">
          <a:xfrm flipH="1" flipV="1">
            <a:off x="6588125" y="3448051"/>
            <a:ext cx="508000" cy="528637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17"/>
          <p:cNvSpPr txBox="1">
            <a:spLocks noChangeArrowheads="1"/>
          </p:cNvSpPr>
          <p:nvPr/>
        </p:nvSpPr>
        <p:spPr bwMode="auto">
          <a:xfrm>
            <a:off x="5856288" y="4005513"/>
            <a:ext cx="25691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>
                <a:latin typeface="MotoSans-Regular" charset="0"/>
                <a:cs typeface="MotoSans-Regular" charset="0"/>
              </a:rPr>
              <a:t>Numeric &amp; Barcode of IMEI(s)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85750" y="797746"/>
            <a:ext cx="7991757" cy="492125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1800" dirty="0" smtClean="0">
                <a:latin typeface="MotoSans-Regular" charset="0"/>
                <a:ea typeface="ＭＳ Ｐゴシック" charset="0"/>
                <a:cs typeface="MotoSans-Regular" charset="0"/>
              </a:rPr>
              <a:t>Numeric &amp; barcode of IMEI(s) and regulatory info are available ...</a:t>
            </a:r>
            <a:endParaRPr lang="en-US" sz="1800" dirty="0">
              <a:latin typeface="MotoSans-Regular" charset="0"/>
              <a:ea typeface="ＭＳ Ｐゴシック" charset="0"/>
              <a:cs typeface="MotoSans-Regular" charset="0"/>
            </a:endParaRPr>
          </a:p>
        </p:txBody>
      </p:sp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223043" y="3948750"/>
            <a:ext cx="14022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>
                <a:latin typeface="MotoSans-Regular" charset="0"/>
                <a:cs typeface="MotoSans-Regular" charset="0"/>
              </a:rPr>
              <a:t>Regulatory Info</a:t>
            </a:r>
          </a:p>
        </p:txBody>
      </p:sp>
      <p:cxnSp>
        <p:nvCxnSpPr>
          <p:cNvPr id="7" name="Straight Arrow Connector 22"/>
          <p:cNvCxnSpPr>
            <a:cxnSpLocks noChangeShapeType="1"/>
          </p:cNvCxnSpPr>
          <p:nvPr/>
        </p:nvCxnSpPr>
        <p:spPr bwMode="auto">
          <a:xfrm flipV="1">
            <a:off x="1035843" y="3485200"/>
            <a:ext cx="842963" cy="40640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Rectangle 7"/>
          <p:cNvSpPr/>
          <p:nvPr/>
        </p:nvSpPr>
        <p:spPr>
          <a:xfrm rot="20700000">
            <a:off x="336868" y="1882870"/>
            <a:ext cx="84702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Will be updated when info is available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4715707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SIM Card(s) &amp; microSD</a:t>
            </a:r>
            <a:endParaRPr lang="en" dirty="0"/>
          </a:p>
        </p:txBody>
      </p:sp>
      <p:cxnSp>
        <p:nvCxnSpPr>
          <p:cNvPr id="4" name="Straight Arrow Connector 22"/>
          <p:cNvCxnSpPr>
            <a:cxnSpLocks noChangeShapeType="1"/>
          </p:cNvCxnSpPr>
          <p:nvPr/>
        </p:nvCxnSpPr>
        <p:spPr bwMode="auto">
          <a:xfrm flipV="1">
            <a:off x="4876437" y="2219121"/>
            <a:ext cx="519112" cy="66040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3901712" y="2877934"/>
            <a:ext cx="12362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>
                <a:latin typeface="MotoSans-Regular" charset="0"/>
                <a:cs typeface="MotoSans-Regular" charset="0"/>
              </a:rPr>
              <a:t>SD Card Slot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12375" y="826615"/>
            <a:ext cx="8101201" cy="492125"/>
          </a:xfrm>
          <a:prstGeom prst="rect">
            <a:avLst/>
          </a:prstGeom>
          <a:noFill/>
          <a:ln>
            <a:noFill/>
          </a:ln>
        </p:spPr>
        <p:txBody>
          <a:bodyPr lIns="57150" tIns="57150" rIns="57150" bIns="57150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None/>
              <a:defRPr sz="1200" b="0" i="0" u="none" strike="noStrike" cap="none" baseline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rtl val="0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1800" dirty="0" smtClean="0">
                <a:latin typeface="MotoSans-Regular" charset="0"/>
                <a:ea typeface="ＭＳ Ｐゴシック" charset="0"/>
                <a:cs typeface="MotoSans-Regular" charset="0"/>
              </a:rPr>
              <a:t>SIM card(s) and microSD are inserted into device ...</a:t>
            </a:r>
            <a:endParaRPr lang="en-US" sz="1800" dirty="0">
              <a:latin typeface="MotoSans-Regular" charset="0"/>
              <a:ea typeface="ＭＳ Ｐゴシック" charset="0"/>
              <a:cs typeface="MotoSans-Regular" charset="0"/>
            </a:endParaRPr>
          </a:p>
        </p:txBody>
      </p:sp>
      <p:cxnSp>
        <p:nvCxnSpPr>
          <p:cNvPr id="9" name="Straight Arrow Connector 22"/>
          <p:cNvCxnSpPr>
            <a:cxnSpLocks noChangeShapeType="1"/>
          </p:cNvCxnSpPr>
          <p:nvPr/>
        </p:nvCxnSpPr>
        <p:spPr bwMode="auto">
          <a:xfrm flipH="1" flipV="1">
            <a:off x="7213237" y="2117521"/>
            <a:ext cx="173037" cy="103663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6746512" y="3241471"/>
            <a:ext cx="8643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dirty="0" smtClean="0">
                <a:latin typeface="MotoSans-Regular" charset="0"/>
                <a:cs typeface="MotoSans-Regular" charset="0"/>
              </a:rPr>
              <a:t>SIM </a:t>
            </a:r>
            <a:r>
              <a:rPr lang="en-US" sz="1400" dirty="0">
                <a:latin typeface="MotoSans-Regular" charset="0"/>
                <a:cs typeface="MotoSans-Regular" charset="0"/>
              </a:rPr>
              <a:t>Slot</a:t>
            </a:r>
          </a:p>
        </p:txBody>
      </p:sp>
      <p:sp>
        <p:nvSpPr>
          <p:cNvPr id="11" name="Rectangle 10"/>
          <p:cNvSpPr/>
          <p:nvPr/>
        </p:nvSpPr>
        <p:spPr>
          <a:xfrm rot="20700000">
            <a:off x="336868" y="1882870"/>
            <a:ext cx="84702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Will be updated when info is available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5930843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Special Notes</a:t>
            </a:r>
            <a:endParaRPr lang="e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4650" y="713232"/>
            <a:ext cx="8177213" cy="99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60325" indent="-60325">
              <a:lnSpc>
                <a:spcPts val="2600"/>
              </a:lnSpc>
              <a:defRPr/>
            </a:pPr>
            <a:r>
              <a:rPr lang="en-US" sz="18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 Info in these PowerPoint slides is as of </a:t>
            </a:r>
            <a:r>
              <a:rPr lang="en-US" sz="18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6/17. </a:t>
            </a:r>
            <a:r>
              <a:rPr lang="en-US" sz="18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If there are any changes in the program (e.g. specs, launches), Change Request (CR) will be issued and the product team will review to approve/reject.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Product Family and Market Names</a:t>
            </a:r>
            <a:endParaRPr lang="e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4650" y="713232"/>
            <a:ext cx="8177213" cy="387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73038" indent="-1730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001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>
              <a:lnSpc>
                <a:spcPts val="2400"/>
              </a:lnSpc>
            </a:pP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Bounce is an internal name in Motorola</a:t>
            </a:r>
          </a:p>
          <a:p>
            <a:pPr marL="0" indent="0">
              <a:lnSpc>
                <a:spcPts val="2400"/>
              </a:lnSpc>
            </a:pPr>
            <a:endParaRPr lang="en-US" sz="1600" dirty="0" smtClean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marL="0" indent="0">
              <a:lnSpc>
                <a:spcPts val="2400"/>
              </a:lnSpc>
            </a:pP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For VZW, “Droid” product family … successor of Droid Turbo (Internal Name: Quantum) that was launched in Oct 2014</a:t>
            </a:r>
          </a:p>
          <a:p>
            <a:pPr marL="0" indent="0">
              <a:lnSpc>
                <a:spcPts val="2400"/>
              </a:lnSpc>
            </a:pP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For LATAM, successor of Moto MAXX (Internal Name: Quantum) launched in Nov 2014</a:t>
            </a:r>
          </a:p>
          <a:p>
            <a:pPr marL="0" indent="0">
              <a:lnSpc>
                <a:spcPts val="2400"/>
              </a:lnSpc>
            </a:pP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For Asia, successor of Moto Turbo (Internal Name: Quantum) launched in Mar 2014</a:t>
            </a:r>
          </a:p>
          <a:p>
            <a:pPr marL="0" indent="0">
              <a:lnSpc>
                <a:spcPts val="2400"/>
              </a:lnSpc>
            </a:pPr>
            <a:endParaRPr lang="en-US" sz="16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>
              <a:lnSpc>
                <a:spcPts val="2400"/>
              </a:lnSpc>
            </a:pPr>
            <a:r>
              <a:rPr lang="en-US" sz="1600" dirty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- 2 Variants</a:t>
            </a:r>
          </a:p>
          <a:p>
            <a:pPr lvl="1">
              <a:lnSpc>
                <a:spcPts val="2800"/>
              </a:lnSpc>
            </a:pPr>
            <a:r>
              <a:rPr lang="en-US" sz="1600" dirty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</a:t>
            </a: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VZW</a:t>
            </a:r>
            <a:endParaRPr lang="en-US" sz="16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2">
              <a:lnSpc>
                <a:spcPts val="2800"/>
              </a:lnSpc>
            </a:pPr>
            <a:r>
              <a:rPr lang="en-US" sz="1600" dirty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Market Name: </a:t>
            </a: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TBD</a:t>
            </a:r>
            <a:endParaRPr lang="en-US" sz="16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lnSpc>
                <a:spcPts val="2800"/>
              </a:lnSpc>
            </a:pP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ROW</a:t>
            </a:r>
          </a:p>
          <a:p>
            <a:pPr lvl="2">
              <a:lnSpc>
                <a:spcPts val="2800"/>
              </a:lnSpc>
            </a:pPr>
            <a:r>
              <a:rPr lang="en-US" sz="16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Market Name: </a:t>
            </a:r>
            <a:r>
              <a:rPr lang="en-US" sz="1600" dirty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945831748"/>
      </p:ext>
    </p:extLst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Shattershield</a:t>
            </a:r>
            <a:r>
              <a:rPr lang="en-US" baseline="30000" dirty="0" smtClean="0"/>
              <a:t>TM</a:t>
            </a:r>
            <a:r>
              <a:rPr lang="en-US" dirty="0" smtClean="0"/>
              <a:t> </a:t>
            </a:r>
            <a:endParaRPr lang="en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677334" y="976058"/>
            <a:ext cx="4082530" cy="3421080"/>
            <a:chOff x="101600" y="835200"/>
            <a:chExt cx="4802977" cy="4024800"/>
          </a:xfrm>
        </p:grpSpPr>
        <p:pic>
          <p:nvPicPr>
            <p:cNvPr id="4" name="Shape 146"/>
            <p:cNvPicPr preferRelativeResize="0"/>
            <p:nvPr/>
          </p:nvPicPr>
          <p:blipFill rotWithShape="1">
            <a:blip r:embed="rId3">
              <a:alphaModFix/>
            </a:blip>
            <a:srcRect l="30758" t="14383" r="22736" b="26570"/>
            <a:stretch/>
          </p:blipFill>
          <p:spPr>
            <a:xfrm>
              <a:off x="101600" y="835200"/>
              <a:ext cx="4802977" cy="4024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Shape 156"/>
            <p:cNvSpPr txBox="1"/>
            <p:nvPr/>
          </p:nvSpPr>
          <p:spPr>
            <a:xfrm>
              <a:off x="323950" y="1461675"/>
              <a:ext cx="2852099" cy="1185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 dirty="0">
                  <a:solidFill>
                    <a:srgbClr val="FFFFFF"/>
                  </a:solidFill>
                </a:rPr>
                <a:t>The world’s first </a:t>
              </a:r>
              <a:r>
                <a:rPr lang="en" sz="1800" b="1" dirty="0">
                  <a:solidFill>
                    <a:srgbClr val="5ECEDB"/>
                  </a:solidFill>
                </a:rPr>
                <a:t>guaranteed shatterproof</a:t>
              </a:r>
              <a:r>
                <a:rPr lang="en" sz="1800" dirty="0">
                  <a:solidFill>
                    <a:srgbClr val="5ECEDB"/>
                  </a:solidFill>
                </a:rPr>
                <a:t> </a:t>
              </a:r>
              <a:r>
                <a:rPr lang="en" sz="1800" dirty="0">
                  <a:solidFill>
                    <a:srgbClr val="FFFFFF"/>
                  </a:solidFill>
                </a:rPr>
                <a:t>display</a:t>
              </a:r>
            </a:p>
          </p:txBody>
        </p:sp>
      </p:grpSp>
      <p:sp>
        <p:nvSpPr>
          <p:cNvPr id="7" name="Shape 154"/>
          <p:cNvSpPr txBox="1">
            <a:spLocks noGrp="1"/>
          </p:cNvSpPr>
          <p:nvPr>
            <p:ph type="body" idx="1"/>
          </p:nvPr>
        </p:nvSpPr>
        <p:spPr>
          <a:xfrm>
            <a:off x="4759864" y="882925"/>
            <a:ext cx="3747599" cy="298634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595959"/>
              </a:buClr>
              <a:buSzPct val="25000"/>
              <a:buFont typeface="Arial"/>
              <a:buNone/>
            </a:pPr>
            <a:r>
              <a:rPr lang="en" sz="1600" b="1" dirty="0">
                <a:solidFill>
                  <a:srgbClr val="595959"/>
                </a:solidFill>
              </a:rPr>
              <a:t>Shatterproof Display System:</a:t>
            </a:r>
          </a:p>
          <a:p>
            <a:pPr marL="0" marR="0" lvl="0" indent="0" algn="l" rtl="0">
              <a:spcBef>
                <a:spcPts val="0"/>
              </a:spcBef>
              <a:buClr>
                <a:srgbClr val="595959"/>
              </a:buClr>
              <a:buFont typeface="Arial"/>
              <a:buNone/>
            </a:pPr>
            <a:endParaRPr sz="1600" b="1" dirty="0">
              <a:solidFill>
                <a:srgbClr val="595959"/>
              </a:solidFill>
            </a:endParaRPr>
          </a:p>
          <a:p>
            <a:pPr marL="457200" marR="0" lvl="0" indent="-304800" algn="l" rtl="0">
              <a:spcBef>
                <a:spcPts val="0"/>
              </a:spcBef>
              <a:buClr>
                <a:srgbClr val="595959"/>
              </a:buClr>
              <a:buSzPct val="100000"/>
              <a:buFont typeface="Arial"/>
              <a:buChar char="-"/>
            </a:pPr>
            <a:r>
              <a:rPr lang="en" sz="1600" dirty="0">
                <a:solidFill>
                  <a:srgbClr val="595959"/>
                </a:solidFill>
              </a:rPr>
              <a:t>Flexible plastic OLED display to help absorb impact</a:t>
            </a:r>
          </a:p>
          <a:p>
            <a:pPr marL="457200" marR="0" lvl="0" indent="-304800" algn="l" rtl="0">
              <a:spcBef>
                <a:spcPts val="0"/>
              </a:spcBef>
              <a:buClr>
                <a:srgbClr val="595959"/>
              </a:buClr>
              <a:buSzPct val="100000"/>
              <a:buFont typeface="Arial"/>
              <a:buChar char="-"/>
            </a:pPr>
            <a:r>
              <a:rPr lang="en" sz="1600" dirty="0">
                <a:solidFill>
                  <a:srgbClr val="595959"/>
                </a:solidFill>
              </a:rPr>
              <a:t>Acrylic substrate similar to the shatterproof material that borders hockey rinks</a:t>
            </a:r>
          </a:p>
          <a:p>
            <a:pPr marL="457200" marR="0" lvl="0" indent="-304800" algn="l" rtl="0">
              <a:spcBef>
                <a:spcPts val="0"/>
              </a:spcBef>
              <a:buClr>
                <a:srgbClr val="595959"/>
              </a:buClr>
              <a:buSzPct val="100000"/>
              <a:buFont typeface="Arial"/>
              <a:buChar char="-"/>
            </a:pPr>
            <a:r>
              <a:rPr lang="en" sz="1600" dirty="0">
                <a:solidFill>
                  <a:srgbClr val="595959"/>
                </a:solidFill>
              </a:rPr>
              <a:t>Consumer replaceable Armor layer with diamond-like nano-coating to resist </a:t>
            </a:r>
            <a:r>
              <a:rPr lang="en" sz="1600" dirty="0" smtClean="0">
                <a:solidFill>
                  <a:srgbClr val="595959"/>
                </a:solidFill>
              </a:rPr>
              <a:t>scratches</a:t>
            </a:r>
            <a:endParaRPr lang="en-US" sz="1600" dirty="0" smtClean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43079"/>
      </p:ext>
    </p:extLst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Launching Regions/Countries</a:t>
            </a:r>
            <a:endParaRPr lang="en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4650" y="714275"/>
            <a:ext cx="8537844" cy="3370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Timeframe</a:t>
            </a:r>
            <a:r>
              <a:rPr lang="en-US" sz="14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 – Q3 2015</a:t>
            </a:r>
          </a:p>
          <a:p>
            <a:pPr>
              <a:defRPr/>
            </a:pPr>
            <a:endParaRPr lang="en-US" sz="1200" dirty="0" smtClean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North America</a:t>
            </a:r>
          </a:p>
          <a:p>
            <a:pPr marL="454025" lvl="2" indent="-227013">
              <a:spcBef>
                <a:spcPts val="300"/>
              </a:spcBef>
              <a:defRPr/>
            </a:pP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U.S.</a:t>
            </a:r>
            <a:endParaRPr lang="en-US" sz="12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2">
              <a:defRPr/>
            </a:pPr>
            <a:endParaRPr lang="en-US" sz="900" dirty="0" smtClean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Latin America</a:t>
            </a:r>
          </a:p>
          <a:p>
            <a:pPr marL="227012" lvl="2">
              <a:spcBef>
                <a:spcPts val="300"/>
              </a:spcBef>
              <a:defRPr/>
            </a:pP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Brazil</a:t>
            </a:r>
            <a:r>
              <a:rPr lang="en-US" sz="1200" dirty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, Chile, Colombia, </a:t>
            </a: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Mexico</a:t>
            </a:r>
          </a:p>
          <a:p>
            <a:pPr lvl="2">
              <a:defRPr/>
            </a:pPr>
            <a:endParaRPr lang="en-US" sz="900" dirty="0" smtClean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Europe</a:t>
            </a:r>
          </a:p>
          <a:p>
            <a:pPr marL="339725" lvl="2" indent="-112713">
              <a:spcBef>
                <a:spcPts val="300"/>
              </a:spcBef>
              <a:defRPr/>
            </a:pP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France, Germany, Italy, Spain, U.K.</a:t>
            </a:r>
          </a:p>
          <a:p>
            <a:pPr lvl="1">
              <a:defRPr/>
            </a:pPr>
            <a:endParaRPr lang="en-US" sz="900" dirty="0" smtClean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MEA</a:t>
            </a:r>
          </a:p>
          <a:p>
            <a:pPr marL="339725" lvl="2" indent="-112713">
              <a:spcBef>
                <a:spcPts val="300"/>
              </a:spcBef>
              <a:defRPr/>
            </a:pP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Saudi Arabia, UAE</a:t>
            </a:r>
            <a:endParaRPr lang="en-US" sz="12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defRPr/>
            </a:pPr>
            <a:endParaRPr lang="en-US" sz="9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  <a:p>
            <a:pPr lvl="1">
              <a:defRPr/>
            </a:pPr>
            <a:r>
              <a:rPr lang="en-US" sz="1400" b="1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Asia</a:t>
            </a:r>
          </a:p>
          <a:p>
            <a:pPr marL="227012" lvl="2">
              <a:spcBef>
                <a:spcPts val="300"/>
              </a:spcBef>
              <a:defRPr/>
            </a:pP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Australia, India</a:t>
            </a:r>
          </a:p>
          <a:p>
            <a:pPr marL="227012" lvl="2">
              <a:spcBef>
                <a:spcPts val="300"/>
              </a:spcBef>
              <a:defRPr/>
            </a:pP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- </a:t>
            </a:r>
            <a:r>
              <a:rPr lang="en-US" sz="1200" b="1" u="sng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CR</a:t>
            </a: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in progress to add: Hong Kong, Indonesia, </a:t>
            </a:r>
            <a:r>
              <a:rPr lang="en-US" sz="1200" dirty="0" smtClean="0">
                <a:solidFill>
                  <a:srgbClr val="000000"/>
                </a:solidFill>
                <a:latin typeface="MotoSans-Regular" charset="0"/>
                <a:cs typeface="MotoSans-Regular" charset="0"/>
              </a:rPr>
              <a:t>Japan, Singapore, Thailand</a:t>
            </a:r>
            <a:endParaRPr lang="en-US" sz="1200" dirty="0">
              <a:solidFill>
                <a:srgbClr val="000000"/>
              </a:solidFill>
              <a:latin typeface="MotoSans-Regular" charset="0"/>
              <a:cs typeface="MotoSans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889773"/>
      </p:ext>
    </p:extLst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Variants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438297"/>
              </p:ext>
            </p:extLst>
          </p:nvPr>
        </p:nvGraphicFramePr>
        <p:xfrm>
          <a:off x="1185332" y="1147412"/>
          <a:ext cx="6637868" cy="2265079"/>
        </p:xfrm>
        <a:graphic>
          <a:graphicData uri="http://schemas.openxmlformats.org/drawingml/2006/table">
            <a:tbl>
              <a:tblPr/>
              <a:tblGrid>
                <a:gridCol w="2995097"/>
                <a:gridCol w="1819807"/>
                <a:gridCol w="1822964"/>
              </a:tblGrid>
              <a:tr h="258055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Region/Model Numbers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VZW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ROW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96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XT1585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XT1580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201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North America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</a:tr>
              <a:tr h="3201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Latin America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C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C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C7C"/>
                    </a:solidFill>
                  </a:tcPr>
                </a:tc>
              </a:tr>
              <a:tr h="3201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Europe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</a:tr>
              <a:tr h="3201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MEA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C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C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C7C"/>
                    </a:solidFill>
                  </a:tcPr>
                </a:tc>
              </a:tr>
              <a:tr h="3201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Asia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Zapf Dingbats" charset="0"/>
                          <a:sym typeface="Zapf Dingbats" charset="0"/>
                        </a:rPr>
                        <a:t>✔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3C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454879"/>
      </p:ext>
    </p:extLst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r>
              <a:rPr lang="en-US" dirty="0" smtClean="0"/>
              <a:t>Specifications </a:t>
            </a:r>
            <a:r>
              <a:rPr lang="en-US" dirty="0"/>
              <a:t>(Bounce vs. Quantum – </a:t>
            </a:r>
            <a:r>
              <a:rPr lang="en-US" dirty="0" smtClean="0"/>
              <a:t>Differences)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528076"/>
              </p:ext>
            </p:extLst>
          </p:nvPr>
        </p:nvGraphicFramePr>
        <p:xfrm>
          <a:off x="357188" y="621792"/>
          <a:ext cx="8382000" cy="4072084"/>
        </p:xfrm>
        <a:graphic>
          <a:graphicData uri="http://schemas.openxmlformats.org/drawingml/2006/table">
            <a:tbl>
              <a:tblPr/>
              <a:tblGrid>
                <a:gridCol w="1879600"/>
                <a:gridCol w="3251200"/>
                <a:gridCol w="3251200"/>
              </a:tblGrid>
              <a:tr h="274324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Bounce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Quantum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  <a:tr h="153281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Processor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44"/>
                        </a:spcBef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2.0GHz</a:t>
                      </a:r>
                      <a:r>
                        <a:rPr lang="en-US" sz="1200" baseline="0" dirty="0" smtClean="0">
                          <a:solidFill>
                            <a:schemeClr val="accent6"/>
                          </a:solidFill>
                        </a:rPr>
                        <a:t> Octa-Core MSM8994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2.7GHz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Quad-Core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APQ 8084AB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79041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RF Bands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VZW Variant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B2/3/4/5/7/13/20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CDMA 800/1900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850/900/1900/2100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ROW Variant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B1/2/3/4/5/7/8/12/13/17/20/25/28/29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TD-LTE B40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850/900/1700/1900/2100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VZW &amp; ROW Variants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GSM 850/900/1800/1900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VZW Variant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2/3/4/7/13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CDMA 800/1900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850/900/1900/2100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ROW Variant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LTE B2/3/4/5/7/17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UMTS 850/</a:t>
                      </a:r>
                      <a:r>
                        <a:rPr kumimoji="0" lang="en-US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1700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/1900/2100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VZW &amp; ROW Variants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GSM 850/900/1800/1900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Battery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3760mAh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3900mAh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Display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5.43” POLED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qHD 1440x2560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4.3”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AMOLED qHD 1440x2560</a:t>
                      </a:r>
                      <a:endParaRPr lang="en-US" sz="1200" dirty="0" smtClean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Dimensions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44"/>
                        </a:spcBef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78.0mm</a:t>
                      </a:r>
                      <a:r>
                        <a:rPr lang="en-US" sz="1200" baseline="0" dirty="0" smtClean="0">
                          <a:solidFill>
                            <a:schemeClr val="accent6"/>
                          </a:solidFill>
                        </a:rPr>
                        <a:t> (x) 149.4mm (y) 7.5mm (z)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73.3mm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(x)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143.5mm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(y) 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7.8 MGF or 8.3 BN mm (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Medium" charset="0"/>
                          <a:ea typeface="ＭＳ Ｐゴシック" charset="0"/>
                          <a:cs typeface="Arial" charset="0"/>
                        </a:rPr>
                        <a:t>z)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Weight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160.00g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169.00g MGF or 176.00g BN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690548"/>
      </p:ext>
    </p:extLst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Specifications (Bounce vs. Quantum – Differences (cont’d))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34830"/>
              </p:ext>
            </p:extLst>
          </p:nvPr>
        </p:nvGraphicFramePr>
        <p:xfrm>
          <a:off x="357188" y="621792"/>
          <a:ext cx="8382000" cy="3218928"/>
        </p:xfrm>
        <a:graphic>
          <a:graphicData uri="http://schemas.openxmlformats.org/drawingml/2006/table">
            <a:tbl>
              <a:tblPr/>
              <a:tblGrid>
                <a:gridCol w="1879600"/>
                <a:gridCol w="3251200"/>
                <a:gridCol w="3251200"/>
              </a:tblGrid>
              <a:tr h="274364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Bounce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Quantum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BT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4.1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4.0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Camera (Front)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5MP Wide Angle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144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2MP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Camera (Front Flash)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Camera (Rear Flash)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Inductive Charging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No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Launching SW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Android Lollipop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Android KitKat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Microphones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5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4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SD Card Support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Yes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No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Turbo Charging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25W</a:t>
                      </a:r>
                    </a:p>
                    <a:p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MotoSans-Regular" charset="0"/>
                          <a:cs typeface="MotoSans-Regular" charset="0"/>
                        </a:rPr>
                        <a:t>15 mins of charging upto 13 hrs battery life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15W</a:t>
                      </a:r>
                    </a:p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15 mins of charging upto 8 hrs battery life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WiFi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 a/b/c/g/n/ac/MIMO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802.11 a/b/g/n/ac</a:t>
                      </a:r>
                      <a:endParaRPr lang="en-US" sz="12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690548"/>
      </p:ext>
    </p:extLst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ctrTitle"/>
          </p:nvPr>
        </p:nvSpPr>
        <p:spPr>
          <a:xfrm>
            <a:off x="441325" y="218146"/>
            <a:ext cx="7744500" cy="579600"/>
          </a:xfrm>
          <a:prstGeom prst="rect">
            <a:avLst/>
          </a:prstGeom>
        </p:spPr>
        <p:txBody>
          <a:bodyPr lIns="57150" tIns="57150" rIns="57150" bIns="57150" anchor="t" anchorCtr="0">
            <a:noAutofit/>
          </a:bodyPr>
          <a:lstStyle/>
          <a:p>
            <a:r>
              <a:rPr lang="en-US" dirty="0"/>
              <a:t>Specifications (Bounce vs. Quantum – </a:t>
            </a:r>
            <a:r>
              <a:rPr lang="en-US" dirty="0" smtClean="0"/>
              <a:t>Common)</a:t>
            </a:r>
            <a:endParaRPr lang="en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4500"/>
              </p:ext>
            </p:extLst>
          </p:nvPr>
        </p:nvGraphicFramePr>
        <p:xfrm>
          <a:off x="357188" y="621792"/>
          <a:ext cx="8382000" cy="2743095"/>
        </p:xfrm>
        <a:graphic>
          <a:graphicData uri="http://schemas.openxmlformats.org/drawingml/2006/table">
            <a:tbl>
              <a:tblPr/>
              <a:tblGrid>
                <a:gridCol w="1879600"/>
                <a:gridCol w="3251200"/>
                <a:gridCol w="3251200"/>
              </a:tblGrid>
              <a:tr h="274315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Bounce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Quantum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3.5mm HS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toSans-Medium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24" marB="4572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Battery Type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Embedded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Camera (Rear)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21MP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Loudspeaker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Yes, Front Porting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T="45724" marB="4572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RAM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3GB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otoSans-Medium" charset="0"/>
                        <a:ea typeface="ＭＳ Ｐゴシック" charset="0"/>
                        <a:cs typeface="Arial" charset="0"/>
                      </a:endParaRPr>
                    </a:p>
                  </a:txBody>
                  <a:tcPr marT="45724" marB="4572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ROM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6"/>
                          </a:solidFill>
                        </a:rPr>
                        <a:t>32/64GB</a:t>
                      </a:r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accent6"/>
                        </a:solidFill>
                      </a:endParaRPr>
                    </a:p>
                  </a:txBody>
                  <a:tcPr marT="45708" marB="4570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Removable Back Cover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No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SIM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Nano SIM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1" indent="1588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6F00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77800" marR="0" lvl="1" indent="-176213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otoSans-Regular" charset="0"/>
                          <a:ea typeface="ＭＳ Ｐゴシック" charset="0"/>
                          <a:cs typeface="MotoSans-Regular" charset="0"/>
                        </a:rPr>
                        <a:t>USB Type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otoSans-Regular" charset="0"/>
                        <a:ea typeface="ＭＳ Ｐゴシック" charset="0"/>
                        <a:cs typeface="MotoSans-Regular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000000"/>
                          </a:solidFill>
                        </a:rPr>
                        <a:t>USB 2.0</a:t>
                      </a: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690548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Motorola Mobility Theme">
  <a:themeElements>
    <a:clrScheme name="Motorola Mobilty Theme colors">
      <a:dk1>
        <a:srgbClr val="808080"/>
      </a:dk1>
      <a:lt1>
        <a:srgbClr val="FFFFFF"/>
      </a:lt1>
      <a:dk2>
        <a:srgbClr val="4D4D4D"/>
      </a:dk2>
      <a:lt2>
        <a:srgbClr val="D9D9D9"/>
      </a:lt2>
      <a:accent1>
        <a:srgbClr val="00E2E2"/>
      </a:accent1>
      <a:accent2>
        <a:srgbClr val="FF4F4F"/>
      </a:accent2>
      <a:accent3>
        <a:srgbClr val="6A83F9"/>
      </a:accent3>
      <a:accent4>
        <a:srgbClr val="FF9100"/>
      </a:accent4>
      <a:accent5>
        <a:srgbClr val="FF008B"/>
      </a:accent5>
      <a:accent6>
        <a:srgbClr val="000000"/>
      </a:accent6>
      <a:hlink>
        <a:srgbClr val="2D3C7B"/>
      </a:hlink>
      <a:folHlink>
        <a:srgbClr val="D91BE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1201</Words>
  <Application>Microsoft Macintosh PowerPoint</Application>
  <PresentationFormat>On-screen Show (16:9)</PresentationFormat>
  <Paragraphs>274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Motorola Mobility Theme</vt:lpstr>
      <vt:lpstr>Bounce Product Overview Version: 2.0</vt:lpstr>
      <vt:lpstr>Special Notes</vt:lpstr>
      <vt:lpstr>Product Family and Market Names</vt:lpstr>
      <vt:lpstr>ShattershieldTM </vt:lpstr>
      <vt:lpstr>Launching Regions/Countries</vt:lpstr>
      <vt:lpstr>Variants</vt:lpstr>
      <vt:lpstr>Specifications (Bounce vs. Quantum – Differences)</vt:lpstr>
      <vt:lpstr>Specifications (Bounce vs. Quantum – Differences (cont’d))</vt:lpstr>
      <vt:lpstr>Specifications (Bounce vs. Quantum – Common)</vt:lpstr>
      <vt:lpstr>Specifications (Bounce vs. Quantum – Common (cont’d)</vt:lpstr>
      <vt:lpstr>Specifications (Bounce vs. Lynx – Differences)</vt:lpstr>
      <vt:lpstr>Specifications (Bounce vs. Lynx – Differences (cont’d))</vt:lpstr>
      <vt:lpstr>Device Overview</vt:lpstr>
      <vt:lpstr>IMEI &amp; Regulatory Info</vt:lpstr>
      <vt:lpstr>SIM Card(s) &amp; microSD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Styx Product Overview</dc:title>
  <cp:lastModifiedBy>Amy</cp:lastModifiedBy>
  <cp:revision>232</cp:revision>
  <dcterms:modified xsi:type="dcterms:W3CDTF">2015-06-17T16:49:25Z</dcterms:modified>
</cp:coreProperties>
</file>